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72" r:id="rId2"/>
  </p:sldMasterIdLst>
  <p:notesMasterIdLst>
    <p:notesMasterId r:id="rId10"/>
  </p:notesMasterIdLst>
  <p:sldIdLst>
    <p:sldId id="301" r:id="rId3"/>
    <p:sldId id="256" r:id="rId4"/>
    <p:sldId id="262" r:id="rId5"/>
    <p:sldId id="257" r:id="rId6"/>
    <p:sldId id="258" r:id="rId7"/>
    <p:sldId id="259" r:id="rId8"/>
    <p:sldId id="261" r:id="rId9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>
          <p15:clr>
            <a:srgbClr val="9AA0A6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>
        <p:guide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972B4-FAF7-1F4F-9278-A6B35FFB1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810AB3-7438-7742-B625-9CA824F06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C91E50-B211-9D4D-8803-20EDDDC2B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FFB39-15EB-CB49-B586-B07FF8038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E013A-223C-0B44-96AA-D117A9B65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94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4014B-5CB5-B44B-A79A-CB04B451D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E4DBCD-359A-6043-86A0-C15DACF280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35BE5-2D34-9E44-BFF2-6DE69E75F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F6209-F139-2D4F-95CE-BBD60D376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51301A-8EB0-4148-B23E-B0A21A8F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61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C849A2-0CF5-AB41-94C4-E778346592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865686-5DF7-CA44-8813-4419CDC75B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4F1C9-C279-4246-B37B-2E05636B0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148CC-2E94-7642-A93A-B8A2CAA22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19199-AC05-1A42-BCD6-708FDF792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6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CB9EF-0F9F-AF4D-87D9-521AC201E2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7B203B-BE45-B34C-8683-68998B6D2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2CE1F-E0D8-C74A-821A-DA0A13396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7A299-60C4-B748-BA2E-0179E978E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81644-D15A-3E4A-97EC-35A4AE569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07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AA317-1B3F-9D4A-87E2-F80BD4B29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283D0-7D20-8549-B07A-4F13FC290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70EBA-89C5-8B4F-941D-40EC284C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FFA50-FB6D-E345-A9F7-6728261A8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109CE-B43D-3241-BD5A-40AB2484A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464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F9949-5D43-4F42-A10F-8D7AE09D1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987DE-F82D-F44B-A3D0-246AFE245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B6B74-97B9-AC43-9244-DC2CB273D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FCA13-B151-4347-81CB-61BC959D5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ADED6-101C-C84D-8E70-B2117A74D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07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AA53A-0031-8142-8916-0783CE1D0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6A850-8FF0-5C4F-8298-EDE0F14A6C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6D867-3F3E-3544-96DF-BE6060BD9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32FECB-7888-C444-A3C8-2D3903CD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7CEE58-0CFC-8B46-9C9F-3C00DF4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FC82B4-EA54-6844-90C1-B84BA974C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55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97D07-0ECB-5540-9222-F1B6D9C27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ADFF99-96C9-1E4C-A7F3-51ED90C7B4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35A28-016E-7E41-A36B-89810973FE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BBD5D0-C723-0348-AACA-D0CFA0552F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79C607-27BC-B64B-96DE-99A935B879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DF1CF8-14EB-FA4E-A7CC-27372C0B9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A4FC2D-F12E-EA4C-A2B4-83B558C77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ADDBE5-1F75-C340-BE43-3CF5A0DDA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01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0D720-3E2C-E44A-8450-6300B953A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D24EE6-05DE-2447-A57C-379D886EB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1502F0-C212-3345-AF47-BE2B9DB64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23377D-5A19-DC44-A567-1B84D4FEF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5026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0DD08-BD2C-254F-8837-966CCFB5C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9BF32E-2355-554E-936B-17EEF320E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635CA8-E19D-6145-9508-1C9012D7C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30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171CA-52AE-0A4F-8257-92DA36383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01EE5C-B0D6-2744-B06F-2F7E08D32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4E5DB-6552-4943-962A-9B9106B206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C8CEB3-D070-064A-9241-267F0E633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082F4B-3216-734A-A09D-A9B446AA0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B410F2-188F-3748-B786-1D8D8B698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3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63274-BE13-7C47-B2A0-D72C5AD77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841D1-0571-B743-89CC-71569557D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A4B91-AA68-8C45-B5CB-646791C00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ED9A2-0F8E-7642-92FB-6B3231BB8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70797-3B56-3C41-ABA5-C3CC6A32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766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B8424-453D-F34B-9B14-8DA1DDA4F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B70A2C-7C63-A544-8665-4D7F2E741E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3C65C6-2007-DA41-9A21-A12701403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A66A6A-9CD5-5148-9051-47070671E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C5A70-41B2-DA44-992F-9854D18EA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DC842B-5B86-5140-B3A3-CC5EACB64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38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39484-5EAB-0042-8635-5EF10C06F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A549AD-A040-DF47-8CC1-D53B826AD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997B0-EB4F-9F40-AE39-406A7B5AF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CFA56-AD21-0647-9CF4-ED3D89982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970C3-38F6-B54F-9C07-37F55EA00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41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96E104-6DED-F046-9B39-83C93AF319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C9448F-D0DD-6347-AACD-A787F48F4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DEAEB6-FB00-A248-961E-B897BAD2C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E66E61-3D2F-3B47-ABEA-A5DE58F13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C53C4-09A0-174C-A2E0-7108BA3F6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69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89AA5-7D50-0841-8641-863DEF014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BC26-90DF-3045-88A9-E96FFF828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41435-296A-4544-B648-66701D333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272AB-7475-3E40-9611-75E88D8AE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FA6B-6B1D-174F-A1EB-780FCC139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68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AF9C4-DB98-2C49-A356-0A6487B66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1C587-7421-4549-B47C-A21C97E1C0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5A43E0-3712-0642-A40E-72B0D56F37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315D11-1D84-1A45-A0B9-46E2757DE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16356C-DD06-8C4A-8AC2-E21941E97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87C105-36D9-5B4F-9B76-857AB4823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7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6180D-3272-7B41-9DA8-75F20FF22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F22D85-3FA0-9648-84A3-E7EAC34FC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24C25B-442F-FC47-8B8E-B39BFD52F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809A2-1F80-054D-92DB-613417C0CE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5DB6BA-2E63-BC49-B971-63FF4AEF2B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DAC5E-3AFB-2944-B1DF-E517D2168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34AF5C-4575-1444-8215-AC755A0F7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FD030A-A24D-8241-B6C8-34F04E1E5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A9F15-59A9-7F45-ABC3-13E9D5B5D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981B8A-55A3-D649-B9FD-D19F3E3E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0B74FD-E63F-0D4B-A9D9-52B44736B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249C95-07B0-5A46-B0FE-D770385F2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576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090D2E-D8C5-EE46-AA0E-4611D553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C0DEFA-7633-AE41-A1CC-9BE59E9CF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52428-7EC2-5247-A552-50EDD9F7D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39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D73D-369A-8849-A11C-56D93AEBB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9E9FF-2A1C-914F-A63F-460841141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33A568-5DF5-BB47-8869-EB208FC895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DDA637-180D-1948-9DD8-7129C9E2C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5F6312-7DFE-5A4F-9C91-9047BDBF8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BEA29E-DAA5-A249-BBBC-BCEAC74DF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8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A52E4-93A6-2B4D-9294-08D786191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9C43A2-51F0-F14F-B85B-AA8C397F0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5CFD5D-3557-744C-83E0-4A9CBBB8C9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A53ACC-B753-014C-AC8D-DFFF96825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BAE40-8F31-794B-BAC1-7701551AA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D41518-CF73-0F41-8F82-12CDA649A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0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8E6A16-E31E-464C-8754-51ABF66D6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CF7A0-1399-7848-BEF0-97DC153EB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97B9A-F0B7-A94B-989D-60F4AD897C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C054B-74CF-F74D-8E9F-20EAE123C02E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FA22E-86BB-594F-ADA7-D09EF5CDA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124F8-F5A2-3941-B172-B0F900179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50B81-783C-6943-89F5-2B5013768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4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6986D-DBD6-0246-8DAC-51AA901D0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3F5D45-4169-AE4A-943E-533A77D7CD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9706C-3D0B-EB44-8623-C1F68BB996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8DA47-5598-A743-BD9F-0AB472168BF3}" type="datetimeFigureOut">
              <a:rPr lang="en-US" smtClean="0"/>
              <a:t>5/3/21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A7CD1-04C2-E64D-9170-0E2E41E6C0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17738-5518-5F4E-BE2C-06BD4C2EE8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D0A64-AA58-2F45-B7EA-68814382C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9B3A59B3-BD68-BB45-A989-7DA1113895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3993" y="3542917"/>
            <a:ext cx="4009807" cy="316193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D931F7F-4017-CE48-AA59-39A6EE534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Mapping with Google Earth and </a:t>
            </a:r>
            <a:r>
              <a:rPr lang="en-US" dirty="0" err="1"/>
              <a:t>StraboSpot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D34244-4D1D-F343-B996-500E16F10A2C}"/>
              </a:ext>
            </a:extLst>
          </p:cNvPr>
          <p:cNvSpPr txBox="1"/>
          <p:nvPr/>
        </p:nvSpPr>
        <p:spPr>
          <a:xfrm>
            <a:off x="4307304" y="6021804"/>
            <a:ext cx="3113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Station-specific observations and data provided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B233BD-3CC6-D549-B684-C189CE439DC1}"/>
              </a:ext>
            </a:extLst>
          </p:cNvPr>
          <p:cNvSpPr txBox="1"/>
          <p:nvPr/>
        </p:nvSpPr>
        <p:spPr>
          <a:xfrm>
            <a:off x="7837868" y="2768972"/>
            <a:ext cx="3292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shape file provided to upload to Strabo to begin the project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1F2F0D-0A03-7C45-A3CA-4C4327642D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19" y="1611086"/>
            <a:ext cx="4287034" cy="3331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854F4B-B708-DD43-BA3C-DFEAD17E1B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60" r="-345"/>
          <a:stretch/>
        </p:blipFill>
        <p:spPr>
          <a:xfrm>
            <a:off x="4051582" y="2464136"/>
            <a:ext cx="3568418" cy="35325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1959F3-8694-3B4C-8B07-218F39647699}"/>
              </a:ext>
            </a:extLst>
          </p:cNvPr>
          <p:cNvSpPr txBox="1"/>
          <p:nvPr/>
        </p:nvSpPr>
        <p:spPr>
          <a:xfrm>
            <a:off x="856533" y="5172718"/>
            <a:ext cx="3113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Google Earth Web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C1B665-3D93-774F-9600-34AD9130434A}"/>
              </a:ext>
            </a:extLst>
          </p:cNvPr>
          <p:cNvSpPr txBox="1"/>
          <p:nvPr/>
        </p:nvSpPr>
        <p:spPr>
          <a:xfrm>
            <a:off x="660067" y="4487918"/>
            <a:ext cx="14221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© Google Earth</a:t>
            </a:r>
          </a:p>
        </p:txBody>
      </p:sp>
    </p:spTree>
    <p:extLst>
      <p:ext uri="{BB962C8B-B14F-4D97-AF65-F5344CB8AC3E}">
        <p14:creationId xmlns:p14="http://schemas.microsoft.com/office/powerpoint/2010/main" val="300968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6ADE23-64D0-ED43-9E7C-1C27708D49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Or: how do you deal with mapping metamorphic rocks?</a:t>
            </a:r>
          </a:p>
        </p:txBody>
      </p:sp>
      <p:pic>
        <p:nvPicPr>
          <p:cNvPr id="5" name="Picture 4" descr="A tree with a mountain in the background&#10;&#10;Description automatically generated">
            <a:extLst>
              <a:ext uri="{FF2B5EF4-FFF2-40B4-BE49-F238E27FC236}">
                <a16:creationId xmlns:a16="http://schemas.microsoft.com/office/drawing/2014/main" id="{E4EC9416-7D73-D647-AD2C-0096EF7814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0251" y="173038"/>
            <a:ext cx="9078686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C34DB3F-1B91-B343-A58F-02D3D9E929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7594" y="173038"/>
            <a:ext cx="9144000" cy="2387600"/>
          </a:xfrm>
          <a:solidFill>
            <a:srgbClr val="E7E6E6">
              <a:alpha val="20000"/>
            </a:srgbClr>
          </a:solidFill>
        </p:spPr>
        <p:txBody>
          <a:bodyPr/>
          <a:lstStyle/>
          <a:p>
            <a:r>
              <a:rPr lang="en-US" dirty="0"/>
              <a:t>Intro to Coal Creek/Golden Gate mapping area</a:t>
            </a:r>
          </a:p>
        </p:txBody>
      </p:sp>
    </p:spTree>
    <p:extLst>
      <p:ext uri="{BB962C8B-B14F-4D97-AF65-F5344CB8AC3E}">
        <p14:creationId xmlns:p14="http://schemas.microsoft.com/office/powerpoint/2010/main" val="2554656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F3C4D-ECFA-074C-BCAB-B1AD28310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014" y="203997"/>
            <a:ext cx="6281057" cy="1325563"/>
          </a:xfrm>
        </p:spPr>
        <p:txBody>
          <a:bodyPr/>
          <a:lstStyle/>
          <a:p>
            <a:r>
              <a:rPr lang="en-US" dirty="0" err="1"/>
              <a:t>Xbg</a:t>
            </a:r>
            <a:r>
              <a:rPr lang="en-US" dirty="0"/>
              <a:t>: Boulder Creek granodiorite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4C5E3-8F48-5540-A9ED-37DC9B2A3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06662"/>
            <a:ext cx="5181600" cy="337162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Look for big feldspars</a:t>
            </a:r>
          </a:p>
          <a:p>
            <a:r>
              <a:rPr lang="en-US" dirty="0"/>
              <a:t>Some places is only weakly deformed</a:t>
            </a:r>
          </a:p>
          <a:p>
            <a:r>
              <a:rPr lang="en-US" dirty="0"/>
              <a:t>Mylonitic in places</a:t>
            </a:r>
          </a:p>
          <a:p>
            <a:pPr lvl="1"/>
            <a:r>
              <a:rPr lang="en-US" dirty="0"/>
              <a:t>Reduced grain size</a:t>
            </a:r>
          </a:p>
          <a:p>
            <a:pPr lvl="1"/>
            <a:r>
              <a:rPr lang="en-US" dirty="0"/>
              <a:t>Foliation</a:t>
            </a:r>
          </a:p>
          <a:p>
            <a:pPr lvl="1"/>
            <a:r>
              <a:rPr lang="en-US" dirty="0"/>
              <a:t>Feldspar </a:t>
            </a:r>
            <a:r>
              <a:rPr lang="en-US" dirty="0" err="1"/>
              <a:t>porphyroclasts</a:t>
            </a:r>
            <a:endParaRPr lang="en-US" dirty="0"/>
          </a:p>
          <a:p>
            <a:r>
              <a:rPr lang="en-US" dirty="0"/>
              <a:t>Look for veins of granite within, can be useful markers</a:t>
            </a:r>
          </a:p>
          <a:p>
            <a:endParaRPr lang="en-US" dirty="0"/>
          </a:p>
        </p:txBody>
      </p:sp>
      <p:pic>
        <p:nvPicPr>
          <p:cNvPr id="5" name="Content Placeholder 4" descr="Closeup of deformed granodiorite.">
            <a:extLst>
              <a:ext uri="{FF2B5EF4-FFF2-40B4-BE49-F238E27FC236}">
                <a16:creationId xmlns:a16="http://schemas.microsoft.com/office/drawing/2014/main" id="{5784263F-D155-7444-BFEA-F041216D4B2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034" y="159374"/>
            <a:ext cx="5193952" cy="665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97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D25FEF-8ED2-C545-A80D-FD3C70F55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units: </a:t>
            </a:r>
            <a:r>
              <a:rPr lang="en-US" dirty="0" err="1"/>
              <a:t>Xcq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740DC5-535F-204B-8032-7823D382EBF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Coal Creek quartzite</a:t>
            </a:r>
          </a:p>
          <a:p>
            <a:pPr lvl="1"/>
            <a:r>
              <a:rPr lang="en-US" dirty="0"/>
              <a:t>Locally Conglomeratic (possible meaning?)</a:t>
            </a:r>
          </a:p>
          <a:p>
            <a:r>
              <a:rPr lang="en-US" dirty="0"/>
              <a:t>Things to look for:</a:t>
            </a:r>
          </a:p>
          <a:p>
            <a:pPr lvl="1"/>
            <a:r>
              <a:rPr lang="en-US" dirty="0"/>
              <a:t>Bedding orientations</a:t>
            </a:r>
          </a:p>
          <a:p>
            <a:pPr lvl="1"/>
            <a:r>
              <a:rPr lang="en-US" dirty="0"/>
              <a:t>Is there a foliation?</a:t>
            </a:r>
          </a:p>
          <a:p>
            <a:pPr lvl="1"/>
            <a:r>
              <a:rPr lang="en-US" dirty="0"/>
              <a:t>Is the foliation the same orientation as bedding, or different?</a:t>
            </a:r>
          </a:p>
        </p:txBody>
      </p:sp>
      <p:pic>
        <p:nvPicPr>
          <p:cNvPr id="7" name="Content Placeholder 6" descr="Conglomeratic quartzite.">
            <a:extLst>
              <a:ext uri="{FF2B5EF4-FFF2-40B4-BE49-F238E27FC236}">
                <a16:creationId xmlns:a16="http://schemas.microsoft.com/office/drawing/2014/main" id="{B8CCE779-1C37-1246-942F-61C4EE41EA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763" y="788194"/>
            <a:ext cx="41338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1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EAD2F-5E6C-A64E-82B6-B2EA5364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Xcq</a:t>
            </a:r>
            <a:r>
              <a:rPr lang="en-US" dirty="0"/>
              <a:t> continued: quartzite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2E70C4A-1AEB-AD42-934D-CC2510ABF0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5891" y="1587831"/>
            <a:ext cx="5183188" cy="823912"/>
          </a:xfrm>
        </p:spPr>
        <p:txBody>
          <a:bodyPr/>
          <a:lstStyle/>
          <a:p>
            <a:pPr algn="ctr"/>
            <a:r>
              <a:rPr lang="en-US" dirty="0"/>
              <a:t>Note folded bedding, axial plane cleavage</a:t>
            </a:r>
          </a:p>
        </p:txBody>
      </p:sp>
      <p:pic>
        <p:nvPicPr>
          <p:cNvPr id="5" name="Content Placeholder 4" descr="Coal Creek quartzite showing folded bedding.">
            <a:extLst>
              <a:ext uri="{FF2B5EF4-FFF2-40B4-BE49-F238E27FC236}">
                <a16:creationId xmlns:a16="http://schemas.microsoft.com/office/drawing/2014/main" id="{941F8F79-B63D-B64D-82E2-6E7EDA11013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05" y="2442223"/>
            <a:ext cx="5547360" cy="4160520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52703DE-FD2E-8845-AF24-9A0FBA6CAECA}"/>
              </a:ext>
            </a:extLst>
          </p:cNvPr>
          <p:cNvSpPr txBox="1">
            <a:spLocks/>
          </p:cNvSpPr>
          <p:nvPr/>
        </p:nvSpPr>
        <p:spPr>
          <a:xfrm>
            <a:off x="6312923" y="1272871"/>
            <a:ext cx="5183188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Locally strongly foliated (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mylonite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 Foliation from the side: look for closely spaced foliation, small grain size</a:t>
            </a:r>
          </a:p>
        </p:txBody>
      </p:sp>
      <p:pic>
        <p:nvPicPr>
          <p:cNvPr id="12" name="Content Placeholder 5" descr="Quartzite foliation from the side.">
            <a:extLst>
              <a:ext uri="{FF2B5EF4-FFF2-40B4-BE49-F238E27FC236}">
                <a16:creationId xmlns:a16="http://schemas.microsoft.com/office/drawing/2014/main" id="{76651A2F-5355-6A41-A59F-C6EE2F327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373" y="2594623"/>
            <a:ext cx="5392736" cy="405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67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48ADD-6C6B-4041-BA41-9BC2055A3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8165"/>
          </a:xfrm>
        </p:spPr>
        <p:txBody>
          <a:bodyPr/>
          <a:lstStyle/>
          <a:p>
            <a:r>
              <a:rPr lang="en-US" dirty="0" err="1"/>
              <a:t>Xcs</a:t>
            </a:r>
            <a:r>
              <a:rPr lang="en-US" dirty="0"/>
              <a:t>: Coal Creek schist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683F1-1FFB-6549-8E60-271BA9B69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823857" cy="4716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Outcrops break more easily than quartzite</a:t>
            </a:r>
          </a:p>
          <a:p>
            <a:r>
              <a:rPr lang="en-US" dirty="0"/>
              <a:t>Minerals vary</a:t>
            </a:r>
          </a:p>
          <a:p>
            <a:pPr lvl="1"/>
            <a:r>
              <a:rPr lang="en-US" dirty="0"/>
              <a:t>Micas (biotite, muscovite)</a:t>
            </a:r>
          </a:p>
          <a:p>
            <a:pPr lvl="1"/>
            <a:r>
              <a:rPr lang="en-US" dirty="0"/>
              <a:t>Andalusite</a:t>
            </a:r>
          </a:p>
          <a:p>
            <a:pPr lvl="1"/>
            <a:r>
              <a:rPr lang="en-US" dirty="0"/>
              <a:t>Garnet</a:t>
            </a:r>
          </a:p>
          <a:p>
            <a:r>
              <a:rPr lang="en-US" dirty="0"/>
              <a:t>Structures expected</a:t>
            </a:r>
          </a:p>
          <a:p>
            <a:pPr lvl="1"/>
            <a:r>
              <a:rPr lang="en-US" dirty="0"/>
              <a:t>May see bedding (change in texture &amp; minerals)</a:t>
            </a:r>
          </a:p>
          <a:p>
            <a:pPr lvl="1"/>
            <a:r>
              <a:rPr lang="en-US" dirty="0"/>
              <a:t>Foliation likely</a:t>
            </a:r>
          </a:p>
          <a:p>
            <a:pPr lvl="1"/>
            <a:r>
              <a:rPr lang="en-US" dirty="0"/>
              <a:t>Two generations of foliation:</a:t>
            </a:r>
          </a:p>
          <a:p>
            <a:pPr marL="914400" lvl="2" indent="0">
              <a:buNone/>
            </a:pPr>
            <a:r>
              <a:rPr lang="en-US" dirty="0"/>
              <a:t>S1, S2</a:t>
            </a:r>
          </a:p>
        </p:txBody>
      </p:sp>
      <p:pic>
        <p:nvPicPr>
          <p:cNvPr id="5" name="Content Placeholder 4" descr="Outcrop of schist.">
            <a:extLst>
              <a:ext uri="{FF2B5EF4-FFF2-40B4-BE49-F238E27FC236}">
                <a16:creationId xmlns:a16="http://schemas.microsoft.com/office/drawing/2014/main" id="{C4B2DA65-A775-664A-A599-0DB2B8F5B5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4100" y="1263290"/>
            <a:ext cx="3949700" cy="527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6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E41AC-B2CB-C844-A670-85DCF9EB9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325563"/>
          </a:xfrm>
        </p:spPr>
        <p:txBody>
          <a:bodyPr/>
          <a:lstStyle/>
          <a:p>
            <a:r>
              <a:rPr lang="en-US" dirty="0" err="1"/>
              <a:t>Xcs</a:t>
            </a:r>
            <a:r>
              <a:rPr lang="en-US" dirty="0"/>
              <a:t>: Coal Creek schist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08744-5DE3-AC4A-8107-5AF80E6C6E7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Protolith: more clay than the quartzites had (shale, siltstone…)</a:t>
            </a:r>
          </a:p>
          <a:p>
            <a:r>
              <a:rPr lang="en-US" dirty="0"/>
              <a:t>Andalusite </a:t>
            </a:r>
            <a:r>
              <a:rPr lang="en-US" dirty="0" err="1"/>
              <a:t>porphyroblasts</a:t>
            </a:r>
            <a:endParaRPr lang="en-US" dirty="0"/>
          </a:p>
          <a:p>
            <a:pPr lvl="1"/>
            <a:r>
              <a:rPr lang="en-US" dirty="0"/>
              <a:t>Large dark gray crystals</a:t>
            </a:r>
          </a:p>
          <a:p>
            <a:r>
              <a:rPr lang="en-US" dirty="0"/>
              <a:t>Bedding might be distinguished by compositional layering</a:t>
            </a:r>
          </a:p>
          <a:p>
            <a:pPr lvl="1"/>
            <a:r>
              <a:rPr lang="en-US" dirty="0"/>
              <a:t>Presence or absence of andalusite</a:t>
            </a:r>
          </a:p>
          <a:p>
            <a:pPr lvl="1"/>
            <a:r>
              <a:rPr lang="en-US" dirty="0"/>
              <a:t>More or less quartz-rich layers</a:t>
            </a:r>
          </a:p>
          <a:p>
            <a:endParaRPr lang="en-US" dirty="0"/>
          </a:p>
        </p:txBody>
      </p:sp>
      <p:pic>
        <p:nvPicPr>
          <p:cNvPr id="5" name="Content Placeholder 4" descr="Close up of andalusite schist">
            <a:extLst>
              <a:ext uri="{FF2B5EF4-FFF2-40B4-BE49-F238E27FC236}">
                <a16:creationId xmlns:a16="http://schemas.microsoft.com/office/drawing/2014/main" id="{AEDB58FF-3DF7-3942-8286-629059105E1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271" y="116000"/>
            <a:ext cx="4995634" cy="665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34278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237</Words>
  <Application>Microsoft Macintosh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Arial</vt:lpstr>
      <vt:lpstr>Calibri Light</vt:lpstr>
      <vt:lpstr>1_Office Theme</vt:lpstr>
      <vt:lpstr>2_Office Theme</vt:lpstr>
      <vt:lpstr>Mapping with Google Earth and StraboSpot</vt:lpstr>
      <vt:lpstr>Intro to Coal Creek/Golden Gate mapping area</vt:lpstr>
      <vt:lpstr>Xbg: Boulder Creek granodiorite</vt:lpstr>
      <vt:lpstr>Introduction to units: Xcq</vt:lpstr>
      <vt:lpstr>Xcq continued: quartzite</vt:lpstr>
      <vt:lpstr>Xcs: Coal Creek schist</vt:lpstr>
      <vt:lpstr>Xcs: Coal Creek schist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Kevin H Mahan</cp:lastModifiedBy>
  <cp:revision>39</cp:revision>
  <dcterms:modified xsi:type="dcterms:W3CDTF">2021-05-03T15:20:16Z</dcterms:modified>
</cp:coreProperties>
</file>